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ussel\Documents\Centaur%20Biomechanics\Projects\Sue%20Carson%20Saddles\Dat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ussel\Documents\Centaur%20Biomechanics\Projects\Sue%20Carson%20Saddles\Da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ussel\Documents\Centaur%20Biomechanics\Projects\Sue%20Carson%20Saddles\Dat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ussel\Documents\Centaur%20Biomechanics\Projects\Sue%20Carson%20Saddles\Dat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ussel\Documents\Centaur%20Biomechanics\Projects\Sue%20Carson%20Saddles\Data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ussel\Documents\Centaur%20Biomechanics\Projects\Sue%20Carson%20Saddles\Data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ussel\Documents\Centaur%20Biomechanics\Projects\Sue%20Carson%20Saddles\Data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ussel\Documents\Centaur%20Biomechanics\Projects\Sue%20Carson%20Saddles\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5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Fore Limb  </a:t>
            </a:r>
            <a:r>
              <a:rPr lang="en-US" dirty="0"/>
              <a:t>Protraction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Sheet2!$J$35</c:f>
              <c:strCache>
                <c:ptCount val="1"/>
                <c:pt idx="0">
                  <c:v>FL Protraction</c:v>
                </c:pt>
              </c:strCache>
            </c:strRef>
          </c:tx>
          <c:dPt>
            <c:idx val="3"/>
            <c:spPr>
              <a:solidFill>
                <a:prstClr val="black"/>
              </a:solidFill>
            </c:spPr>
          </c:dPt>
          <c:dPt>
            <c:idx val="4"/>
            <c:spPr>
              <a:solidFill>
                <a:prstClr val="black"/>
              </a:solidFill>
            </c:spPr>
          </c:dPt>
          <c:dPt>
            <c:idx val="5"/>
            <c:spPr>
              <a:solidFill>
                <a:prstClr val="black"/>
              </a:solidFill>
            </c:spPr>
          </c:dPt>
          <c:cat>
            <c:multiLvlStrRef>
              <c:f>Sheet2!$K$33:$P$34</c:f>
              <c:multiLvlStrCache>
                <c:ptCount val="6"/>
                <c:lvl>
                  <c:pt idx="0">
                    <c:v>Flock</c:v>
                  </c:pt>
                  <c:pt idx="1">
                    <c:v>1/2 and 1/2 </c:v>
                  </c:pt>
                  <c:pt idx="2">
                    <c:v>Flair</c:v>
                  </c:pt>
                  <c:pt idx="3">
                    <c:v>Flock</c:v>
                  </c:pt>
                  <c:pt idx="4">
                    <c:v>1/2 and 1/2 </c:v>
                  </c:pt>
                  <c:pt idx="5">
                    <c:v>Flair</c:v>
                  </c:pt>
                </c:lvl>
                <c:lvl>
                  <c:pt idx="0">
                    <c:v>Left </c:v>
                  </c:pt>
                  <c:pt idx="3">
                    <c:v>Right </c:v>
                  </c:pt>
                </c:lvl>
              </c:multiLvlStrCache>
            </c:multiLvlStrRef>
          </c:cat>
          <c:val>
            <c:numRef>
              <c:f>Sheet2!$K$35:$P$35</c:f>
              <c:numCache>
                <c:formatCode>0.00</c:formatCode>
                <c:ptCount val="6"/>
                <c:pt idx="0">
                  <c:v>17.77</c:v>
                </c:pt>
                <c:pt idx="1">
                  <c:v>18.779999999999994</c:v>
                </c:pt>
                <c:pt idx="2">
                  <c:v>21.23</c:v>
                </c:pt>
                <c:pt idx="3">
                  <c:v>18.779999999999994</c:v>
                </c:pt>
                <c:pt idx="4">
                  <c:v>19.89</c:v>
                </c:pt>
                <c:pt idx="5">
                  <c:v>21.979999999999993</c:v>
                </c:pt>
              </c:numCache>
            </c:numRef>
          </c:val>
        </c:ser>
        <c:dLbls>
          <c:showVal val="1"/>
        </c:dLbls>
        <c:overlap val="-25"/>
        <c:axId val="63762816"/>
        <c:axId val="63764352"/>
      </c:barChart>
      <c:catAx>
        <c:axId val="63762816"/>
        <c:scaling>
          <c:orientation val="minMax"/>
        </c:scaling>
        <c:axPos val="b"/>
        <c:majorTickMark val="none"/>
        <c:tickLblPos val="nextTo"/>
        <c:crossAx val="63764352"/>
        <c:crosses val="autoZero"/>
        <c:auto val="1"/>
        <c:lblAlgn val="ctr"/>
        <c:lblOffset val="100"/>
      </c:catAx>
      <c:valAx>
        <c:axId val="63764352"/>
        <c:scaling>
          <c:orientation val="minMax"/>
        </c:scaling>
        <c:delete val="1"/>
        <c:axPos val="l"/>
        <c:numFmt formatCode="0.00" sourceLinked="1"/>
        <c:tickLblPos val="none"/>
        <c:crossAx val="63762816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style val="5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Foe Limb </a:t>
            </a:r>
            <a:r>
              <a:rPr lang="en-US" dirty="0"/>
              <a:t>Protraction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Sheet2!$J$40</c:f>
              <c:strCache>
                <c:ptCount val="1"/>
                <c:pt idx="0">
                  <c:v>FL Protraction</c:v>
                </c:pt>
              </c:strCache>
            </c:strRef>
          </c:tx>
          <c:dPt>
            <c:idx val="3"/>
            <c:spPr>
              <a:solidFill>
                <a:prstClr val="black"/>
              </a:solidFill>
            </c:spPr>
          </c:dPt>
          <c:dPt>
            <c:idx val="4"/>
            <c:spPr>
              <a:solidFill>
                <a:prstClr val="black"/>
              </a:solidFill>
            </c:spPr>
          </c:dPt>
          <c:dPt>
            <c:idx val="5"/>
            <c:spPr>
              <a:solidFill>
                <a:prstClr val="black"/>
              </a:solidFill>
            </c:spPr>
          </c:dPt>
          <c:cat>
            <c:multiLvlStrRef>
              <c:f>Sheet2!$K$38:$P$39</c:f>
              <c:multiLvlStrCache>
                <c:ptCount val="6"/>
                <c:lvl>
                  <c:pt idx="0">
                    <c:v>Flock</c:v>
                  </c:pt>
                  <c:pt idx="1">
                    <c:v>1/2 and 1/2 </c:v>
                  </c:pt>
                  <c:pt idx="2">
                    <c:v>Flair</c:v>
                  </c:pt>
                  <c:pt idx="3">
                    <c:v>Flock</c:v>
                  </c:pt>
                  <c:pt idx="4">
                    <c:v>1/2 and 1/2 </c:v>
                  </c:pt>
                  <c:pt idx="5">
                    <c:v>Flair</c:v>
                  </c:pt>
                </c:lvl>
                <c:lvl>
                  <c:pt idx="0">
                    <c:v>Left </c:v>
                  </c:pt>
                  <c:pt idx="3">
                    <c:v>Right </c:v>
                  </c:pt>
                </c:lvl>
              </c:multiLvlStrCache>
            </c:multiLvlStrRef>
          </c:cat>
          <c:val>
            <c:numRef>
              <c:f>Sheet2!$K$40:$P$40</c:f>
              <c:numCache>
                <c:formatCode>0.00</c:formatCode>
                <c:ptCount val="6"/>
                <c:pt idx="0">
                  <c:v>16.23</c:v>
                </c:pt>
                <c:pt idx="1">
                  <c:v>19.899999999999999</c:v>
                </c:pt>
                <c:pt idx="2">
                  <c:v>23.43</c:v>
                </c:pt>
                <c:pt idx="3">
                  <c:v>16.23</c:v>
                </c:pt>
                <c:pt idx="4">
                  <c:v>19.68</c:v>
                </c:pt>
                <c:pt idx="5">
                  <c:v>24.43</c:v>
                </c:pt>
              </c:numCache>
            </c:numRef>
          </c:val>
        </c:ser>
        <c:dLbls>
          <c:showVal val="1"/>
        </c:dLbls>
        <c:overlap val="-25"/>
        <c:axId val="55889920"/>
        <c:axId val="55891456"/>
      </c:barChart>
      <c:catAx>
        <c:axId val="55889920"/>
        <c:scaling>
          <c:orientation val="minMax"/>
        </c:scaling>
        <c:axPos val="b"/>
        <c:majorTickMark val="none"/>
        <c:tickLblPos val="nextTo"/>
        <c:crossAx val="55891456"/>
        <c:crosses val="autoZero"/>
        <c:auto val="1"/>
        <c:lblAlgn val="ctr"/>
        <c:lblOffset val="100"/>
      </c:catAx>
      <c:valAx>
        <c:axId val="55891456"/>
        <c:scaling>
          <c:orientation val="minMax"/>
        </c:scaling>
        <c:delete val="1"/>
        <c:axPos val="l"/>
        <c:numFmt formatCode="0.00" sourceLinked="1"/>
        <c:tickLblPos val="none"/>
        <c:crossAx val="55889920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5"/>
  <c:chart>
    <c:title>
      <c:tx>
        <c:rich>
          <a:bodyPr/>
          <a:lstStyle/>
          <a:p>
            <a:pPr>
              <a:defRPr/>
            </a:pPr>
            <a:r>
              <a:rPr lang="en-US" sz="2000" dirty="0"/>
              <a:t>Carpal Flexion</a:t>
            </a:r>
          </a:p>
          <a:p>
            <a:pPr>
              <a:defRPr/>
            </a:pPr>
            <a:r>
              <a:rPr lang="en-US" sz="1200" dirty="0"/>
              <a:t> </a:t>
            </a:r>
            <a:endParaRPr lang="en-US" sz="1200" dirty="0">
              <a:solidFill>
                <a:srgbClr val="FF0000"/>
              </a:solidFill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8.3333333333333471E-3"/>
          <c:y val="0.21747703412073507"/>
          <c:w val="0.93888888888888944"/>
          <c:h val="0.55584827938174453"/>
        </c:manualLayout>
      </c:layout>
      <c:barChart>
        <c:barDir val="col"/>
        <c:grouping val="clustered"/>
        <c:ser>
          <c:idx val="0"/>
          <c:order val="0"/>
          <c:tx>
            <c:strRef>
              <c:f>Sheet2!$J$5</c:f>
              <c:strCache>
                <c:ptCount val="1"/>
                <c:pt idx="0">
                  <c:v>Carpal Flexion</c:v>
                </c:pt>
              </c:strCache>
            </c:strRef>
          </c:tx>
          <c:dPt>
            <c:idx val="3"/>
            <c:spPr>
              <a:solidFill>
                <a:prstClr val="black"/>
              </a:solidFill>
            </c:spPr>
          </c:dPt>
          <c:dPt>
            <c:idx val="4"/>
            <c:spPr>
              <a:solidFill>
                <a:prstClr val="black"/>
              </a:solidFill>
            </c:spPr>
          </c:dPt>
          <c:dPt>
            <c:idx val="5"/>
            <c:spPr>
              <a:solidFill>
                <a:prstClr val="black"/>
              </a:solidFill>
            </c:spPr>
          </c:dPt>
          <c:cat>
            <c:multiLvlStrRef>
              <c:f>Sheet2!$K$3:$P$4</c:f>
              <c:multiLvlStrCache>
                <c:ptCount val="6"/>
                <c:lvl>
                  <c:pt idx="0">
                    <c:v>Flock</c:v>
                  </c:pt>
                  <c:pt idx="1">
                    <c:v>1/2 and 1/2 </c:v>
                  </c:pt>
                  <c:pt idx="2">
                    <c:v>Flair</c:v>
                  </c:pt>
                  <c:pt idx="3">
                    <c:v>Flock</c:v>
                  </c:pt>
                  <c:pt idx="4">
                    <c:v>1/2 and 1/2 </c:v>
                  </c:pt>
                  <c:pt idx="5">
                    <c:v>Flair</c:v>
                  </c:pt>
                </c:lvl>
                <c:lvl>
                  <c:pt idx="0">
                    <c:v>Left </c:v>
                  </c:pt>
                  <c:pt idx="3">
                    <c:v>Right </c:v>
                  </c:pt>
                </c:lvl>
              </c:multiLvlStrCache>
            </c:multiLvlStrRef>
          </c:cat>
          <c:val>
            <c:numRef>
              <c:f>Sheet2!$K$5:$P$5</c:f>
              <c:numCache>
                <c:formatCode>0.00</c:formatCode>
                <c:ptCount val="6"/>
                <c:pt idx="0">
                  <c:v>103.89333333333329</c:v>
                </c:pt>
                <c:pt idx="1">
                  <c:v>98.596666666666664</c:v>
                </c:pt>
                <c:pt idx="2">
                  <c:v>98.786666666666676</c:v>
                </c:pt>
                <c:pt idx="3">
                  <c:v>104.09333333333331</c:v>
                </c:pt>
                <c:pt idx="4">
                  <c:v>99.023333333333269</c:v>
                </c:pt>
                <c:pt idx="5">
                  <c:v>97.166666666666671</c:v>
                </c:pt>
              </c:numCache>
            </c:numRef>
          </c:val>
        </c:ser>
        <c:dLbls>
          <c:showVal val="1"/>
        </c:dLbls>
        <c:overlap val="-25"/>
        <c:axId val="64251008"/>
        <c:axId val="64252544"/>
      </c:barChart>
      <c:catAx>
        <c:axId val="64251008"/>
        <c:scaling>
          <c:orientation val="minMax"/>
        </c:scaling>
        <c:axPos val="b"/>
        <c:majorTickMark val="none"/>
        <c:tickLblPos val="nextTo"/>
        <c:crossAx val="64252544"/>
        <c:crosses val="autoZero"/>
        <c:auto val="1"/>
        <c:lblAlgn val="ctr"/>
        <c:lblOffset val="100"/>
      </c:catAx>
      <c:valAx>
        <c:axId val="64252544"/>
        <c:scaling>
          <c:orientation val="minMax"/>
        </c:scaling>
        <c:delete val="1"/>
        <c:axPos val="l"/>
        <c:numFmt formatCode="0.00" sourceLinked="1"/>
        <c:tickLblPos val="none"/>
        <c:crossAx val="64251008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style val="5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Sheet2!$J$11</c:f>
              <c:strCache>
                <c:ptCount val="1"/>
                <c:pt idx="0">
                  <c:v>Carpal Flexion</c:v>
                </c:pt>
              </c:strCache>
            </c:strRef>
          </c:tx>
          <c:dPt>
            <c:idx val="3"/>
            <c:spPr>
              <a:solidFill>
                <a:prstClr val="black"/>
              </a:solidFill>
            </c:spPr>
          </c:dPt>
          <c:dPt>
            <c:idx val="4"/>
            <c:spPr>
              <a:solidFill>
                <a:prstClr val="black"/>
              </a:solidFill>
            </c:spPr>
          </c:dPt>
          <c:dPt>
            <c:idx val="5"/>
            <c:spPr>
              <a:solidFill>
                <a:prstClr val="black"/>
              </a:solidFill>
            </c:spPr>
          </c:dPt>
          <c:cat>
            <c:multiLvlStrRef>
              <c:f>Sheet2!$K$9:$P$10</c:f>
              <c:multiLvlStrCache>
                <c:ptCount val="6"/>
                <c:lvl>
                  <c:pt idx="0">
                    <c:v>Flock</c:v>
                  </c:pt>
                  <c:pt idx="1">
                    <c:v>1/2 and 1/2 </c:v>
                  </c:pt>
                  <c:pt idx="2">
                    <c:v>Flair</c:v>
                  </c:pt>
                  <c:pt idx="3">
                    <c:v>Flock</c:v>
                  </c:pt>
                  <c:pt idx="4">
                    <c:v>1/2 and 1/2 </c:v>
                  </c:pt>
                  <c:pt idx="5">
                    <c:v>Flair</c:v>
                  </c:pt>
                </c:lvl>
                <c:lvl>
                  <c:pt idx="0">
                    <c:v>Left </c:v>
                  </c:pt>
                  <c:pt idx="3">
                    <c:v>Right </c:v>
                  </c:pt>
                </c:lvl>
              </c:multiLvlStrCache>
            </c:multiLvlStrRef>
          </c:cat>
          <c:val>
            <c:numRef>
              <c:f>Sheet2!$K$11:$P$11</c:f>
              <c:numCache>
                <c:formatCode>0.00</c:formatCode>
                <c:ptCount val="6"/>
                <c:pt idx="0">
                  <c:v>105.78</c:v>
                </c:pt>
                <c:pt idx="1">
                  <c:v>97.89</c:v>
                </c:pt>
                <c:pt idx="2">
                  <c:v>96.98</c:v>
                </c:pt>
                <c:pt idx="3">
                  <c:v>104.09333333333331</c:v>
                </c:pt>
                <c:pt idx="4">
                  <c:v>96.23</c:v>
                </c:pt>
                <c:pt idx="5">
                  <c:v>95.23</c:v>
                </c:pt>
              </c:numCache>
            </c:numRef>
          </c:val>
        </c:ser>
        <c:dLbls>
          <c:showVal val="1"/>
        </c:dLbls>
        <c:overlap val="-25"/>
        <c:axId val="64295680"/>
        <c:axId val="64297216"/>
      </c:barChart>
      <c:catAx>
        <c:axId val="64295680"/>
        <c:scaling>
          <c:orientation val="minMax"/>
        </c:scaling>
        <c:axPos val="b"/>
        <c:majorTickMark val="none"/>
        <c:tickLblPos val="nextTo"/>
        <c:crossAx val="64297216"/>
        <c:crosses val="autoZero"/>
        <c:auto val="1"/>
        <c:lblAlgn val="ctr"/>
        <c:lblOffset val="100"/>
      </c:catAx>
      <c:valAx>
        <c:axId val="64297216"/>
        <c:scaling>
          <c:orientation val="minMax"/>
        </c:scaling>
        <c:delete val="1"/>
        <c:axPos val="l"/>
        <c:numFmt formatCode="0.00" sourceLinked="1"/>
        <c:tickLblPos val="none"/>
        <c:crossAx val="64295680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5"/>
  <c:chart>
    <c:title>
      <c:tx>
        <c:rich>
          <a:bodyPr/>
          <a:lstStyle/>
          <a:p>
            <a:pPr>
              <a:defRPr/>
            </a:pPr>
            <a:r>
              <a:rPr lang="en-GB" dirty="0" smtClean="0"/>
              <a:t>Hind Limb  </a:t>
            </a:r>
            <a:r>
              <a:rPr lang="en-GB" dirty="0"/>
              <a:t>Protraction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Sheet2!$J$15</c:f>
              <c:strCache>
                <c:ptCount val="1"/>
                <c:pt idx="0">
                  <c:v>HL Protraction</c:v>
                </c:pt>
              </c:strCache>
            </c:strRef>
          </c:tx>
          <c:dPt>
            <c:idx val="3"/>
            <c:spPr>
              <a:solidFill>
                <a:prstClr val="black"/>
              </a:solidFill>
            </c:spPr>
          </c:dPt>
          <c:dPt>
            <c:idx val="4"/>
            <c:spPr>
              <a:solidFill>
                <a:prstClr val="black"/>
              </a:solidFill>
            </c:spPr>
          </c:dPt>
          <c:dPt>
            <c:idx val="5"/>
            <c:spPr>
              <a:solidFill>
                <a:prstClr val="black"/>
              </a:solidFill>
            </c:spPr>
          </c:dPt>
          <c:cat>
            <c:multiLvlStrRef>
              <c:f>Sheet2!$K$13:$P$14</c:f>
              <c:multiLvlStrCache>
                <c:ptCount val="6"/>
                <c:lvl>
                  <c:pt idx="0">
                    <c:v>Flock</c:v>
                  </c:pt>
                  <c:pt idx="1">
                    <c:v>1/2 and 1/2 </c:v>
                  </c:pt>
                  <c:pt idx="2">
                    <c:v>Flair</c:v>
                  </c:pt>
                  <c:pt idx="3">
                    <c:v>Flock</c:v>
                  </c:pt>
                  <c:pt idx="4">
                    <c:v>1/2 and 1/2 </c:v>
                  </c:pt>
                  <c:pt idx="5">
                    <c:v>Flair</c:v>
                  </c:pt>
                </c:lvl>
                <c:lvl>
                  <c:pt idx="0">
                    <c:v>Left </c:v>
                  </c:pt>
                  <c:pt idx="3">
                    <c:v>Right </c:v>
                  </c:pt>
                </c:lvl>
              </c:multiLvlStrCache>
            </c:multiLvlStrRef>
          </c:cat>
          <c:val>
            <c:numRef>
              <c:f>Sheet2!$K$15:$P$15</c:f>
              <c:numCache>
                <c:formatCode>0.00</c:formatCode>
                <c:ptCount val="6"/>
                <c:pt idx="0">
                  <c:v>4.4833333333333378</c:v>
                </c:pt>
                <c:pt idx="1">
                  <c:v>8.06</c:v>
                </c:pt>
                <c:pt idx="2">
                  <c:v>8.5566666666666737</c:v>
                </c:pt>
                <c:pt idx="3">
                  <c:v>5.166666666666667</c:v>
                </c:pt>
                <c:pt idx="4">
                  <c:v>7.9966666666666697</c:v>
                </c:pt>
                <c:pt idx="5">
                  <c:v>8.9566666666666741</c:v>
                </c:pt>
              </c:numCache>
            </c:numRef>
          </c:val>
        </c:ser>
        <c:dLbls>
          <c:showVal val="1"/>
        </c:dLbls>
        <c:overlap val="-25"/>
        <c:axId val="64348544"/>
        <c:axId val="64350080"/>
      </c:barChart>
      <c:catAx>
        <c:axId val="64348544"/>
        <c:scaling>
          <c:orientation val="minMax"/>
        </c:scaling>
        <c:axPos val="b"/>
        <c:majorTickMark val="none"/>
        <c:tickLblPos val="nextTo"/>
        <c:crossAx val="64350080"/>
        <c:crosses val="autoZero"/>
        <c:auto val="1"/>
        <c:lblAlgn val="ctr"/>
        <c:lblOffset val="100"/>
      </c:catAx>
      <c:valAx>
        <c:axId val="64350080"/>
        <c:scaling>
          <c:orientation val="minMax"/>
        </c:scaling>
        <c:delete val="1"/>
        <c:axPos val="l"/>
        <c:numFmt formatCode="0.00" sourceLinked="1"/>
        <c:tickLblPos val="none"/>
        <c:crossAx val="64348544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5"/>
  <c:chart>
    <c:title>
      <c:tx>
        <c:rich>
          <a:bodyPr/>
          <a:lstStyle/>
          <a:p>
            <a:pPr>
              <a:defRPr/>
            </a:pPr>
            <a:r>
              <a:rPr lang="en-GB" dirty="0" smtClean="0"/>
              <a:t>Hind Limb </a:t>
            </a:r>
            <a:r>
              <a:rPr lang="en-GB" dirty="0"/>
              <a:t>Protraction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Sheet2!$J$19</c:f>
              <c:strCache>
                <c:ptCount val="1"/>
                <c:pt idx="0">
                  <c:v>HL Protraction</c:v>
                </c:pt>
              </c:strCache>
            </c:strRef>
          </c:tx>
          <c:dPt>
            <c:idx val="3"/>
            <c:spPr>
              <a:solidFill>
                <a:prstClr val="black"/>
              </a:solidFill>
            </c:spPr>
          </c:dPt>
          <c:dPt>
            <c:idx val="4"/>
            <c:spPr>
              <a:solidFill>
                <a:prstClr val="black"/>
              </a:solidFill>
            </c:spPr>
          </c:dPt>
          <c:dPt>
            <c:idx val="5"/>
            <c:spPr>
              <a:solidFill>
                <a:prstClr val="black"/>
              </a:solidFill>
            </c:spPr>
          </c:dPt>
          <c:dLbls>
            <c:dLbl>
              <c:idx val="5"/>
              <c:spPr>
                <a:noFill/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</c:dLbl>
            <c:showVal val="1"/>
          </c:dLbls>
          <c:cat>
            <c:multiLvlStrRef>
              <c:f>Sheet2!$K$17:$P$18</c:f>
              <c:multiLvlStrCache>
                <c:ptCount val="6"/>
                <c:lvl>
                  <c:pt idx="0">
                    <c:v>Flock</c:v>
                  </c:pt>
                  <c:pt idx="1">
                    <c:v>1/2 and 1/2 </c:v>
                  </c:pt>
                  <c:pt idx="2">
                    <c:v>Flair</c:v>
                  </c:pt>
                  <c:pt idx="3">
                    <c:v>Flock</c:v>
                  </c:pt>
                  <c:pt idx="4">
                    <c:v>1/2 and 1/2 </c:v>
                  </c:pt>
                  <c:pt idx="5">
                    <c:v>Flair</c:v>
                  </c:pt>
                </c:lvl>
                <c:lvl>
                  <c:pt idx="0">
                    <c:v>Left </c:v>
                  </c:pt>
                  <c:pt idx="3">
                    <c:v>Right </c:v>
                  </c:pt>
                </c:lvl>
              </c:multiLvlStrCache>
            </c:multiLvlStrRef>
          </c:cat>
          <c:val>
            <c:numRef>
              <c:f>Sheet2!$K$19:$P$19</c:f>
              <c:numCache>
                <c:formatCode>0.00</c:formatCode>
                <c:ptCount val="6"/>
                <c:pt idx="0">
                  <c:v>4.6499999999999995</c:v>
                </c:pt>
                <c:pt idx="1">
                  <c:v>9</c:v>
                </c:pt>
                <c:pt idx="2">
                  <c:v>10.229999999999999</c:v>
                </c:pt>
                <c:pt idx="3">
                  <c:v>4.2300000000000004</c:v>
                </c:pt>
                <c:pt idx="4">
                  <c:v>8.9</c:v>
                </c:pt>
                <c:pt idx="5">
                  <c:v>9.99</c:v>
                </c:pt>
              </c:numCache>
            </c:numRef>
          </c:val>
        </c:ser>
        <c:dLbls>
          <c:showVal val="1"/>
        </c:dLbls>
        <c:overlap val="-25"/>
        <c:axId val="64390656"/>
        <c:axId val="64392192"/>
      </c:barChart>
      <c:catAx>
        <c:axId val="64390656"/>
        <c:scaling>
          <c:orientation val="minMax"/>
        </c:scaling>
        <c:axPos val="b"/>
        <c:majorTickMark val="none"/>
        <c:tickLblPos val="nextTo"/>
        <c:crossAx val="64392192"/>
        <c:crosses val="autoZero"/>
        <c:auto val="1"/>
        <c:lblAlgn val="ctr"/>
        <c:lblOffset val="100"/>
      </c:catAx>
      <c:valAx>
        <c:axId val="64392192"/>
        <c:scaling>
          <c:orientation val="minMax"/>
        </c:scaling>
        <c:delete val="1"/>
        <c:axPos val="l"/>
        <c:numFmt formatCode="0.00" sourceLinked="1"/>
        <c:tickLblPos val="none"/>
        <c:crossAx val="64390656"/>
        <c:crosses val="autoZero"/>
        <c:crossBetween val="between"/>
      </c:valAx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5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Sheet2!$I$24</c:f>
              <c:strCache>
                <c:ptCount val="1"/>
                <c:pt idx="0">
                  <c:v>Tarsal Flexion</c:v>
                </c:pt>
              </c:strCache>
            </c:strRef>
          </c:tx>
          <c:dPt>
            <c:idx val="3"/>
            <c:spPr>
              <a:solidFill>
                <a:prstClr val="black"/>
              </a:solidFill>
            </c:spPr>
          </c:dPt>
          <c:dPt>
            <c:idx val="4"/>
            <c:spPr>
              <a:solidFill>
                <a:prstClr val="black"/>
              </a:solidFill>
            </c:spPr>
          </c:dPt>
          <c:dPt>
            <c:idx val="5"/>
            <c:spPr>
              <a:solidFill>
                <a:prstClr val="black"/>
              </a:solidFill>
            </c:spPr>
          </c:dPt>
          <c:cat>
            <c:multiLvlStrRef>
              <c:f>Sheet2!$J$22:$O$23</c:f>
              <c:multiLvlStrCache>
                <c:ptCount val="6"/>
                <c:lvl>
                  <c:pt idx="0">
                    <c:v>Flock</c:v>
                  </c:pt>
                  <c:pt idx="1">
                    <c:v>1/2 and 1/2 </c:v>
                  </c:pt>
                  <c:pt idx="2">
                    <c:v>Flair</c:v>
                  </c:pt>
                  <c:pt idx="3">
                    <c:v>Flock</c:v>
                  </c:pt>
                  <c:pt idx="4">
                    <c:v>1/2 and 1/2 </c:v>
                  </c:pt>
                  <c:pt idx="5">
                    <c:v>Flair</c:v>
                  </c:pt>
                </c:lvl>
                <c:lvl>
                  <c:pt idx="0">
                    <c:v>Left </c:v>
                  </c:pt>
                  <c:pt idx="3">
                    <c:v>Right </c:v>
                  </c:pt>
                </c:lvl>
              </c:multiLvlStrCache>
            </c:multiLvlStrRef>
          </c:cat>
          <c:val>
            <c:numRef>
              <c:f>Sheet2!$J$24:$O$24</c:f>
              <c:numCache>
                <c:formatCode>0.00</c:formatCode>
                <c:ptCount val="6"/>
                <c:pt idx="0">
                  <c:v>118.2166666666667</c:v>
                </c:pt>
                <c:pt idx="1">
                  <c:v>110.81</c:v>
                </c:pt>
                <c:pt idx="2">
                  <c:v>116.71000000000002</c:v>
                </c:pt>
                <c:pt idx="3">
                  <c:v>123.2233333333333</c:v>
                </c:pt>
                <c:pt idx="4">
                  <c:v>120.63999999999999</c:v>
                </c:pt>
                <c:pt idx="5">
                  <c:v>116.11</c:v>
                </c:pt>
              </c:numCache>
            </c:numRef>
          </c:val>
        </c:ser>
        <c:dLbls>
          <c:showVal val="1"/>
        </c:dLbls>
        <c:overlap val="-25"/>
        <c:axId val="64411904"/>
        <c:axId val="65216512"/>
      </c:barChart>
      <c:catAx>
        <c:axId val="64411904"/>
        <c:scaling>
          <c:orientation val="minMax"/>
        </c:scaling>
        <c:axPos val="b"/>
        <c:majorTickMark val="none"/>
        <c:tickLblPos val="nextTo"/>
        <c:crossAx val="65216512"/>
        <c:crosses val="autoZero"/>
        <c:auto val="1"/>
        <c:lblAlgn val="ctr"/>
        <c:lblOffset val="100"/>
      </c:catAx>
      <c:valAx>
        <c:axId val="65216512"/>
        <c:scaling>
          <c:orientation val="minMax"/>
        </c:scaling>
        <c:delete val="1"/>
        <c:axPos val="l"/>
        <c:numFmt formatCode="0.00" sourceLinked="1"/>
        <c:tickLblPos val="none"/>
        <c:crossAx val="64411904"/>
        <c:crosses val="autoZero"/>
        <c:crossBetween val="between"/>
      </c:valAx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style val="5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Sheet2!$I$29</c:f>
              <c:strCache>
                <c:ptCount val="1"/>
                <c:pt idx="0">
                  <c:v>Tarsal Flexion</c:v>
                </c:pt>
              </c:strCache>
            </c:strRef>
          </c:tx>
          <c:dPt>
            <c:idx val="3"/>
            <c:spPr>
              <a:solidFill>
                <a:prstClr val="black"/>
              </a:solidFill>
            </c:spPr>
          </c:dPt>
          <c:dPt>
            <c:idx val="4"/>
            <c:spPr>
              <a:solidFill>
                <a:prstClr val="black"/>
              </a:solidFill>
            </c:spPr>
          </c:dPt>
          <c:dPt>
            <c:idx val="5"/>
            <c:spPr>
              <a:solidFill>
                <a:prstClr val="black"/>
              </a:solidFill>
            </c:spPr>
          </c:dPt>
          <c:cat>
            <c:multiLvlStrRef>
              <c:f>Sheet2!$J$27:$O$28</c:f>
              <c:multiLvlStrCache>
                <c:ptCount val="6"/>
                <c:lvl>
                  <c:pt idx="0">
                    <c:v>Flock</c:v>
                  </c:pt>
                  <c:pt idx="1">
                    <c:v>1/2 and 1/2 </c:v>
                  </c:pt>
                  <c:pt idx="2">
                    <c:v>Flair</c:v>
                  </c:pt>
                  <c:pt idx="3">
                    <c:v>Flock</c:v>
                  </c:pt>
                  <c:pt idx="4">
                    <c:v>1/2 and 1/2 </c:v>
                  </c:pt>
                  <c:pt idx="5">
                    <c:v>Flair</c:v>
                  </c:pt>
                </c:lvl>
                <c:lvl>
                  <c:pt idx="0">
                    <c:v>Left </c:v>
                  </c:pt>
                  <c:pt idx="3">
                    <c:v>Right </c:v>
                  </c:pt>
                </c:lvl>
              </c:multiLvlStrCache>
            </c:multiLvlStrRef>
          </c:cat>
          <c:val>
            <c:numRef>
              <c:f>Sheet2!$J$29:$O$29</c:f>
              <c:numCache>
                <c:formatCode>0.00</c:formatCode>
                <c:ptCount val="6"/>
                <c:pt idx="0">
                  <c:v>120.33</c:v>
                </c:pt>
                <c:pt idx="1">
                  <c:v>117.289</c:v>
                </c:pt>
                <c:pt idx="2">
                  <c:v>111.23</c:v>
                </c:pt>
                <c:pt idx="3">
                  <c:v>123.98</c:v>
                </c:pt>
                <c:pt idx="4">
                  <c:v>117.23</c:v>
                </c:pt>
                <c:pt idx="5">
                  <c:v>112.89</c:v>
                </c:pt>
              </c:numCache>
            </c:numRef>
          </c:val>
        </c:ser>
        <c:dLbls>
          <c:showVal val="1"/>
        </c:dLbls>
        <c:overlap val="-25"/>
        <c:axId val="65255296"/>
        <c:axId val="65256832"/>
      </c:barChart>
      <c:catAx>
        <c:axId val="65255296"/>
        <c:scaling>
          <c:orientation val="minMax"/>
        </c:scaling>
        <c:axPos val="b"/>
        <c:majorTickMark val="none"/>
        <c:tickLblPos val="nextTo"/>
        <c:crossAx val="65256832"/>
        <c:crosses val="autoZero"/>
        <c:auto val="1"/>
        <c:lblAlgn val="ctr"/>
        <c:lblOffset val="100"/>
      </c:catAx>
      <c:valAx>
        <c:axId val="65256832"/>
        <c:scaling>
          <c:orientation val="minMax"/>
        </c:scaling>
        <c:delete val="1"/>
        <c:axPos val="l"/>
        <c:numFmt formatCode="0.00" sourceLinked="1"/>
        <c:tickLblPos val="none"/>
        <c:crossAx val="65255296"/>
        <c:crosses val="autoZero"/>
        <c:crossBetween val="between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F0C-8902-4140-A4B3-94397503FA03}" type="datetimeFigureOut">
              <a:rPr lang="en-GB" smtClean="0"/>
              <a:pPr/>
              <a:t>01/11/2010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F94-F474-4F08-BD06-C6350433E92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F0C-8902-4140-A4B3-94397503FA03}" type="datetimeFigureOut">
              <a:rPr lang="en-GB" smtClean="0"/>
              <a:pPr/>
              <a:t>01/11/2010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F94-F474-4F08-BD06-C6350433E9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F0C-8902-4140-A4B3-94397503FA03}" type="datetimeFigureOut">
              <a:rPr lang="en-GB" smtClean="0"/>
              <a:pPr/>
              <a:t>01/11/2010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F94-F474-4F08-BD06-C6350433E9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F0C-8902-4140-A4B3-94397503FA03}" type="datetimeFigureOut">
              <a:rPr lang="en-GB" smtClean="0"/>
              <a:pPr/>
              <a:t>01/11/2010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F94-F474-4F08-BD06-C6350433E9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F0C-8902-4140-A4B3-94397503FA03}" type="datetimeFigureOut">
              <a:rPr lang="en-GB" smtClean="0"/>
              <a:pPr/>
              <a:t>01/11/2010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914AF94-F474-4F08-BD06-C6350433E9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F0C-8902-4140-A4B3-94397503FA03}" type="datetimeFigureOut">
              <a:rPr lang="en-GB" smtClean="0"/>
              <a:pPr/>
              <a:t>01/11/2010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F94-F474-4F08-BD06-C6350433E9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F0C-8902-4140-A4B3-94397503FA03}" type="datetimeFigureOut">
              <a:rPr lang="en-GB" smtClean="0"/>
              <a:pPr/>
              <a:t>01/11/2010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F94-F474-4F08-BD06-C6350433E9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F0C-8902-4140-A4B3-94397503FA03}" type="datetimeFigureOut">
              <a:rPr lang="en-GB" smtClean="0"/>
              <a:pPr/>
              <a:t>01/11/2010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F94-F474-4F08-BD06-C6350433E9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F0C-8902-4140-A4B3-94397503FA03}" type="datetimeFigureOut">
              <a:rPr lang="en-GB" smtClean="0"/>
              <a:pPr/>
              <a:t>01/11/2010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F94-F474-4F08-BD06-C6350433E9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F0C-8902-4140-A4B3-94397503FA03}" type="datetimeFigureOut">
              <a:rPr lang="en-GB" smtClean="0"/>
              <a:pPr/>
              <a:t>01/11/2010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F94-F474-4F08-BD06-C6350433E9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2F0C-8902-4140-A4B3-94397503FA03}" type="datetimeFigureOut">
              <a:rPr lang="en-GB" smtClean="0"/>
              <a:pPr/>
              <a:t>01/11/2010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4AF94-F474-4F08-BD06-C6350433E9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2422F0C-8902-4140-A4B3-94397503FA03}" type="datetimeFigureOut">
              <a:rPr lang="en-GB" smtClean="0"/>
              <a:pPr/>
              <a:t>01/11/2010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914AF94-F474-4F08-BD06-C6350433E92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info@centaurbiomechanics.co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620688"/>
            <a:ext cx="8229600" cy="1828800"/>
          </a:xfrm>
        </p:spPr>
        <p:txBody>
          <a:bodyPr/>
          <a:lstStyle/>
          <a:p>
            <a:r>
              <a:rPr lang="en-GB" dirty="0" smtClean="0"/>
              <a:t>Saddle Pilot Study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 pilot study looking at the effect that 3 different panel systems has on the equine gait</a:t>
            </a:r>
            <a:endParaRPr lang="en-GB" dirty="0"/>
          </a:p>
        </p:txBody>
      </p:sp>
      <p:pic>
        <p:nvPicPr>
          <p:cNvPr id="1026" name="Picture 2" descr="centaur_logo_clear_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5013176"/>
            <a:ext cx="3024187" cy="1144587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pic>
        <p:nvPicPr>
          <p:cNvPr id="5" name="Picture 2" descr="centaur_logo_clear_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9933" y="0"/>
            <a:ext cx="1944067" cy="735786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 l="15129" t="34078" r="14735" b="37376"/>
          <a:stretch>
            <a:fillRect/>
          </a:stretch>
        </p:blipFill>
        <p:spPr bwMode="auto">
          <a:xfrm>
            <a:off x="0" y="0"/>
            <a:ext cx="1763688" cy="538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/>
          <a:srcRect l="15129" t="34078" r="14735" b="37376"/>
          <a:stretch>
            <a:fillRect/>
          </a:stretch>
        </p:blipFill>
        <p:spPr bwMode="auto">
          <a:xfrm>
            <a:off x="4788024" y="5229200"/>
            <a:ext cx="2848040" cy="869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Horse 2</a:t>
            </a:r>
            <a:br>
              <a:rPr lang="en-GB" dirty="0" smtClean="0"/>
            </a:br>
            <a:r>
              <a:rPr lang="en-GB" sz="1300" dirty="0" smtClean="0">
                <a:solidFill>
                  <a:srgbClr val="FF0000"/>
                </a:solidFill>
              </a:rPr>
              <a:t>Greater Angle = Increased Power</a:t>
            </a:r>
            <a:endParaRPr lang="en-GB" sz="1300" dirty="0">
              <a:solidFill>
                <a:srgbClr val="FF0000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2" descr="centaur_logo_clear_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9933" y="0"/>
            <a:ext cx="1944067" cy="735786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 l="15129" t="34078" r="14735" b="37376"/>
          <a:stretch>
            <a:fillRect/>
          </a:stretch>
        </p:blipFill>
        <p:spPr bwMode="auto">
          <a:xfrm>
            <a:off x="0" y="0"/>
            <a:ext cx="1763688" cy="538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Horse 1</a:t>
            </a:r>
            <a:br>
              <a:rPr lang="en-GB" dirty="0" smtClean="0"/>
            </a:br>
            <a:r>
              <a:rPr lang="en-GB" sz="1300" dirty="0" smtClean="0">
                <a:solidFill>
                  <a:srgbClr val="FF0000"/>
                </a:solidFill>
              </a:rPr>
              <a:t>Smaller Angle = Increased Power</a:t>
            </a:r>
            <a:endParaRPr lang="en-GB" sz="1300" dirty="0">
              <a:solidFill>
                <a:srgbClr val="FF0000"/>
              </a:solidFill>
            </a:endParaRPr>
          </a:p>
        </p:txBody>
      </p:sp>
      <p:pic>
        <p:nvPicPr>
          <p:cNvPr id="6" name="Picture 2" descr="centaur_logo_clear_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9933" y="0"/>
            <a:ext cx="1944067" cy="735786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 l="15129" t="34078" r="14735" b="37376"/>
          <a:stretch>
            <a:fillRect/>
          </a:stretch>
        </p:blipFill>
        <p:spPr bwMode="auto">
          <a:xfrm>
            <a:off x="0" y="0"/>
            <a:ext cx="1763688" cy="538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Horse 2</a:t>
            </a:r>
            <a:br>
              <a:rPr lang="en-GB" dirty="0" smtClean="0"/>
            </a:br>
            <a:r>
              <a:rPr lang="en-GB" sz="1300" dirty="0" smtClean="0">
                <a:solidFill>
                  <a:srgbClr val="FF0000"/>
                </a:solidFill>
              </a:rPr>
              <a:t>Smaller Angle = Increased Power</a:t>
            </a:r>
            <a:endParaRPr lang="en-GB" sz="1300" dirty="0">
              <a:solidFill>
                <a:srgbClr val="FF0000"/>
              </a:solidFill>
            </a:endParaRPr>
          </a:p>
        </p:txBody>
      </p:sp>
      <p:pic>
        <p:nvPicPr>
          <p:cNvPr id="6" name="Picture 2" descr="centaur_logo_clear_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9933" y="0"/>
            <a:ext cx="1944067" cy="735786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 l="15129" t="34078" r="14735" b="37376"/>
          <a:stretch>
            <a:fillRect/>
          </a:stretch>
        </p:blipFill>
        <p:spPr bwMode="auto">
          <a:xfrm>
            <a:off x="0" y="0"/>
            <a:ext cx="1763688" cy="538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688632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GB" dirty="0" smtClean="0"/>
              <a:t>Conclusion</a:t>
            </a:r>
          </a:p>
          <a:p>
            <a:r>
              <a:rPr lang="en-GB" dirty="0" smtClean="0"/>
              <a:t>In all cases there was a difference between the flocked panels compared to the half flaired and fully flaired</a:t>
            </a:r>
          </a:p>
          <a:p>
            <a:endParaRPr lang="en-GB" dirty="0" smtClean="0"/>
          </a:p>
          <a:p>
            <a:r>
              <a:rPr lang="en-GB" dirty="0" smtClean="0"/>
              <a:t>The differences seen in this study show that there is a change in joint motion and energy production within the equine gait</a:t>
            </a:r>
          </a:p>
          <a:p>
            <a:endParaRPr lang="en-GB" dirty="0" smtClean="0"/>
          </a:p>
          <a:p>
            <a:r>
              <a:rPr lang="en-GB" dirty="0" smtClean="0"/>
              <a:t>On the basis of this pilot study it can be seen that the flaired panel system has a positive effect on equine movement </a:t>
            </a:r>
          </a:p>
          <a:p>
            <a:endParaRPr lang="en-GB" dirty="0" smtClean="0"/>
          </a:p>
          <a:p>
            <a:r>
              <a:rPr lang="en-GB" dirty="0" smtClean="0"/>
              <a:t>However as with all projects, further testing is required with a greater sample number and over a greater period of time – a longitudinal study would be advised</a:t>
            </a: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4" name="Picture 2" descr="centaur_logo_clear_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9933" y="0"/>
            <a:ext cx="1944067" cy="735786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 l="15129" t="34078" r="14735" b="37376"/>
          <a:stretch>
            <a:fillRect/>
          </a:stretch>
        </p:blipFill>
        <p:spPr bwMode="auto">
          <a:xfrm>
            <a:off x="0" y="0"/>
            <a:ext cx="1763688" cy="538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This project was commissioned by Sue Carson Saddles, UK</a:t>
            </a:r>
          </a:p>
          <a:p>
            <a:pPr algn="ctr"/>
            <a:endParaRPr lang="en-GB" dirty="0" smtClean="0"/>
          </a:p>
          <a:p>
            <a:pPr algn="ctr">
              <a:buNone/>
            </a:pPr>
            <a:r>
              <a:rPr lang="en-GB" dirty="0" smtClean="0"/>
              <a:t>For all publications and data please contact Centaur Biomechanics UK, </a:t>
            </a:r>
            <a:r>
              <a:rPr lang="en-GB" dirty="0" smtClean="0">
                <a:hlinkClick r:id="rId2"/>
              </a:rPr>
              <a:t>info@centaurbiomechanics.co.uk</a:t>
            </a:r>
            <a:endParaRPr lang="en-GB" dirty="0" smtClean="0"/>
          </a:p>
          <a:p>
            <a:pPr algn="ctr"/>
            <a:endParaRPr lang="en-GB" dirty="0" smtClean="0"/>
          </a:p>
          <a:p>
            <a:pPr algn="ctr">
              <a:buNone/>
            </a:pPr>
            <a:r>
              <a:rPr lang="en-GB" dirty="0" smtClean="0"/>
              <a:t>All data and information is owned by Sue Carson Saddles, UK</a:t>
            </a:r>
          </a:p>
        </p:txBody>
      </p:sp>
      <p:pic>
        <p:nvPicPr>
          <p:cNvPr id="4" name="Picture 2" descr="centaur_logo_clear_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9933" y="0"/>
            <a:ext cx="1944067" cy="735786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 l="15129" t="34078" r="14735" b="37376"/>
          <a:stretch>
            <a:fillRect/>
          </a:stretch>
        </p:blipFill>
        <p:spPr bwMode="auto">
          <a:xfrm>
            <a:off x="0" y="0"/>
            <a:ext cx="1763688" cy="538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dirty="0" smtClean="0"/>
              <a:t>Aim</a:t>
            </a:r>
          </a:p>
          <a:p>
            <a:pPr algn="ctr">
              <a:buNone/>
            </a:pPr>
            <a:r>
              <a:rPr lang="en-GB" dirty="0" smtClean="0"/>
              <a:t>To investigate the effect that 3 different panel systems has on the equine gait</a:t>
            </a:r>
          </a:p>
          <a:p>
            <a:pPr algn="ctr"/>
            <a:endParaRPr lang="en-GB" dirty="0" smtClean="0"/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/>
              <a:t>To look at Fully Flocked, Half Flocked and Half Flaired and Full Flaired saddle panels</a:t>
            </a:r>
          </a:p>
          <a:p>
            <a:endParaRPr lang="en-GB" dirty="0"/>
          </a:p>
        </p:txBody>
      </p:sp>
      <p:pic>
        <p:nvPicPr>
          <p:cNvPr id="4" name="Picture 2" descr="centaur_logo_clear_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9933" y="0"/>
            <a:ext cx="1944067" cy="735786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 l="15129" t="34078" r="14735" b="37376"/>
          <a:stretch>
            <a:fillRect/>
          </a:stretch>
        </p:blipFill>
        <p:spPr bwMode="auto">
          <a:xfrm>
            <a:off x="0" y="0"/>
            <a:ext cx="1763688" cy="538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286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dirty="0" smtClean="0"/>
              <a:t>Method</a:t>
            </a:r>
          </a:p>
          <a:p>
            <a:r>
              <a:rPr lang="en-GB" dirty="0" smtClean="0"/>
              <a:t>2 sound, fit horses were used with one experienced rider</a:t>
            </a:r>
          </a:p>
          <a:p>
            <a:r>
              <a:rPr lang="en-GB" dirty="0" smtClean="0"/>
              <a:t>Reflective markers were attached to the horse identifying joint centres</a:t>
            </a:r>
          </a:p>
          <a:p>
            <a:r>
              <a:rPr lang="en-GB" dirty="0" smtClean="0"/>
              <a:t>Horse was trotted along a designated track in both rising and sitting</a:t>
            </a:r>
          </a:p>
          <a:p>
            <a:r>
              <a:rPr lang="en-GB" dirty="0" smtClean="0"/>
              <a:t>3 different panel systems were fitted to the horse by a Sue Carson Saddle fitter</a:t>
            </a:r>
          </a:p>
          <a:p>
            <a:r>
              <a:rPr lang="en-GB" dirty="0" smtClean="0"/>
              <a:t>The data was captured at 50 Hz using a 2D motion analysis system – Quintic Biomechanics </a:t>
            </a:r>
          </a:p>
          <a:p>
            <a:endParaRPr lang="en-GB" dirty="0"/>
          </a:p>
        </p:txBody>
      </p:sp>
      <p:pic>
        <p:nvPicPr>
          <p:cNvPr id="4" name="Picture 2" descr="centaur_logo_clear_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9933" y="0"/>
            <a:ext cx="1944067" cy="735786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 l="15129" t="34078" r="14735" b="37376"/>
          <a:stretch>
            <a:fillRect/>
          </a:stretch>
        </p:blipFill>
        <p:spPr bwMode="auto">
          <a:xfrm>
            <a:off x="0" y="0"/>
            <a:ext cx="1763688" cy="538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32859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GB" dirty="0" smtClean="0"/>
              <a:t>What we looked at….</a:t>
            </a:r>
          </a:p>
          <a:p>
            <a:r>
              <a:rPr lang="en-GB" dirty="0" smtClean="0"/>
              <a:t>Fore limb Protraction – Indicating shoulder movement</a:t>
            </a:r>
          </a:p>
          <a:p>
            <a:r>
              <a:rPr lang="en-GB" dirty="0" smtClean="0"/>
              <a:t>Knee </a:t>
            </a:r>
            <a:r>
              <a:rPr lang="en-GB" dirty="0" smtClean="0"/>
              <a:t>Flexion – Indicates fore limb flexion</a:t>
            </a:r>
          </a:p>
          <a:p>
            <a:r>
              <a:rPr lang="en-GB" dirty="0" smtClean="0"/>
              <a:t>Hind Limb Protraction – Indicates power production</a:t>
            </a:r>
          </a:p>
          <a:p>
            <a:r>
              <a:rPr lang="en-GB" dirty="0" smtClean="0"/>
              <a:t>Hock </a:t>
            </a:r>
            <a:r>
              <a:rPr lang="en-GB" dirty="0" smtClean="0"/>
              <a:t>Flexion – Indicates hind limb flexion, energy / power</a:t>
            </a:r>
          </a:p>
          <a:p>
            <a:r>
              <a:rPr lang="en-GB" dirty="0" smtClean="0"/>
              <a:t>Fetlock Hyperextension – Indicates force exposed to the limb during loading</a:t>
            </a:r>
          </a:p>
          <a:p>
            <a:r>
              <a:rPr lang="en-GB" dirty="0" smtClean="0"/>
              <a:t>Following results are taken whilst rising to the trot</a:t>
            </a:r>
          </a:p>
          <a:p>
            <a:endParaRPr lang="en-GB" dirty="0"/>
          </a:p>
        </p:txBody>
      </p:sp>
      <p:pic>
        <p:nvPicPr>
          <p:cNvPr id="4" name="Picture 2" descr="centaur_logo_clear_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9933" y="0"/>
            <a:ext cx="1944067" cy="735786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 l="15129" t="34078" r="14735" b="37376"/>
          <a:stretch>
            <a:fillRect/>
          </a:stretch>
        </p:blipFill>
        <p:spPr bwMode="auto">
          <a:xfrm>
            <a:off x="0" y="0"/>
            <a:ext cx="1763688" cy="538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Horse 1</a:t>
            </a:r>
            <a:br>
              <a:rPr lang="en-GB" dirty="0" smtClean="0"/>
            </a:br>
            <a:r>
              <a:rPr lang="en-GB" sz="1300" dirty="0" smtClean="0">
                <a:solidFill>
                  <a:srgbClr val="FF0000"/>
                </a:solidFill>
              </a:rPr>
              <a:t>Greater Angle = Increased Power</a:t>
            </a:r>
            <a:endParaRPr lang="en-GB" sz="1300" dirty="0">
              <a:solidFill>
                <a:srgbClr val="FF0000"/>
              </a:solidFill>
            </a:endParaRPr>
          </a:p>
        </p:txBody>
      </p:sp>
      <p:pic>
        <p:nvPicPr>
          <p:cNvPr id="6" name="Picture 2" descr="centaur_logo_clear_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9933" y="0"/>
            <a:ext cx="1944067" cy="735786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 l="15129" t="34078" r="14735" b="37376"/>
          <a:stretch>
            <a:fillRect/>
          </a:stretch>
        </p:blipFill>
        <p:spPr bwMode="auto">
          <a:xfrm>
            <a:off x="0" y="0"/>
            <a:ext cx="1763688" cy="538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Horse 2</a:t>
            </a:r>
            <a:br>
              <a:rPr lang="en-GB" dirty="0" smtClean="0"/>
            </a:br>
            <a:r>
              <a:rPr lang="en-GB" sz="1300" dirty="0" smtClean="0">
                <a:solidFill>
                  <a:srgbClr val="FF0000"/>
                </a:solidFill>
              </a:rPr>
              <a:t>Greater Angle = Increased Power</a:t>
            </a:r>
            <a:endParaRPr lang="en-GB" sz="1300" dirty="0">
              <a:solidFill>
                <a:srgbClr val="FF0000"/>
              </a:solidFill>
            </a:endParaRPr>
          </a:p>
        </p:txBody>
      </p:sp>
      <p:pic>
        <p:nvPicPr>
          <p:cNvPr id="6" name="Picture 2" descr="centaur_logo_clear_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9933" y="0"/>
            <a:ext cx="1944067" cy="735786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 l="15129" t="34078" r="14735" b="37376"/>
          <a:stretch>
            <a:fillRect/>
          </a:stretch>
        </p:blipFill>
        <p:spPr bwMode="auto">
          <a:xfrm>
            <a:off x="0" y="0"/>
            <a:ext cx="1763688" cy="538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Horse 1</a:t>
            </a:r>
            <a:br>
              <a:rPr lang="en-GB" dirty="0" smtClean="0"/>
            </a:br>
            <a:r>
              <a:rPr lang="en-GB" sz="1300" dirty="0" smtClean="0">
                <a:solidFill>
                  <a:srgbClr val="FF0000"/>
                </a:solidFill>
              </a:rPr>
              <a:t>Smaller Angle = Increased Flexion</a:t>
            </a:r>
            <a:endParaRPr lang="en-GB" sz="13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centaur_logo_clear_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9933" y="0"/>
            <a:ext cx="1944067" cy="735786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 l="15129" t="34078" r="14735" b="37376"/>
          <a:stretch>
            <a:fillRect/>
          </a:stretch>
        </p:blipFill>
        <p:spPr bwMode="auto">
          <a:xfrm>
            <a:off x="0" y="0"/>
            <a:ext cx="1763688" cy="538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Horse 2</a:t>
            </a:r>
            <a:br>
              <a:rPr lang="en-GB" dirty="0" smtClean="0"/>
            </a:br>
            <a:r>
              <a:rPr lang="en-GB" sz="1100" dirty="0" smtClean="0">
                <a:solidFill>
                  <a:srgbClr val="FF0000"/>
                </a:solidFill>
              </a:rPr>
              <a:t>Smaller Angle = Increased Flexion</a:t>
            </a:r>
            <a:endParaRPr lang="en-GB" sz="11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centaur_logo_clear_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9933" y="0"/>
            <a:ext cx="1944067" cy="735786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 l="15129" t="34078" r="14735" b="37376"/>
          <a:stretch>
            <a:fillRect/>
          </a:stretch>
        </p:blipFill>
        <p:spPr bwMode="auto">
          <a:xfrm>
            <a:off x="0" y="0"/>
            <a:ext cx="1763688" cy="538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Horse 1</a:t>
            </a:r>
            <a:br>
              <a:rPr lang="en-GB" dirty="0" smtClean="0"/>
            </a:br>
            <a:r>
              <a:rPr lang="en-GB" sz="1300" dirty="0" smtClean="0">
                <a:solidFill>
                  <a:srgbClr val="FF0000"/>
                </a:solidFill>
              </a:rPr>
              <a:t>Greater Angle = Increased Power</a:t>
            </a:r>
            <a:endParaRPr lang="en-GB" sz="13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centaur_logo_clear_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9933" y="0"/>
            <a:ext cx="1944067" cy="735786"/>
          </a:xfrm>
          <a:prstGeom prst="rect">
            <a:avLst/>
          </a:prstGeom>
          <a:noFill/>
          <a:ln w="9525" algn="ctr"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 l="15129" t="34078" r="14735" b="37376"/>
          <a:stretch>
            <a:fillRect/>
          </a:stretch>
        </p:blipFill>
        <p:spPr bwMode="auto">
          <a:xfrm>
            <a:off x="0" y="0"/>
            <a:ext cx="1763688" cy="538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ntaur">
  <a:themeElements>
    <a:clrScheme name="Custom 12">
      <a:dk1>
        <a:srgbClr val="92D050"/>
      </a:dk1>
      <a:lt1>
        <a:srgbClr val="92D050"/>
      </a:lt1>
      <a:dk2>
        <a:srgbClr val="92D050"/>
      </a:dk2>
      <a:lt2>
        <a:srgbClr val="4B4B4B"/>
      </a:lt2>
      <a:accent1>
        <a:srgbClr val="646464"/>
      </a:accent1>
      <a:accent2>
        <a:srgbClr val="646464"/>
      </a:accent2>
      <a:accent3>
        <a:srgbClr val="646464"/>
      </a:accent3>
      <a:accent4>
        <a:srgbClr val="646464"/>
      </a:accent4>
      <a:accent5>
        <a:srgbClr val="646464"/>
      </a:accent5>
      <a:accent6>
        <a:srgbClr val="646464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Centaur</Template>
  <TotalTime>36</TotalTime>
  <Words>338</Words>
  <Application>Microsoft Office PowerPoint</Application>
  <PresentationFormat>On-screen Show (4:3)</PresentationFormat>
  <Paragraphs>50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Centaur</vt:lpstr>
      <vt:lpstr>Saddle Pilot Study</vt:lpstr>
      <vt:lpstr>Slide 2</vt:lpstr>
      <vt:lpstr>Slide 3</vt:lpstr>
      <vt:lpstr>Slide 4</vt:lpstr>
      <vt:lpstr>Horse 1 Greater Angle = Increased Power</vt:lpstr>
      <vt:lpstr>Horse 2 Greater Angle = Increased Power</vt:lpstr>
      <vt:lpstr>Horse 1 Smaller Angle = Increased Flexion</vt:lpstr>
      <vt:lpstr>Horse 2 Smaller Angle = Increased Flexion</vt:lpstr>
      <vt:lpstr>Horse 1 Greater Angle = Increased Power</vt:lpstr>
      <vt:lpstr>Horse 2 Greater Angle = Increased Power</vt:lpstr>
      <vt:lpstr>Horse 1 Smaller Angle = Increased Power</vt:lpstr>
      <vt:lpstr>Horse 2 Smaller Angle = Increased Power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Saddle Pilot Study</dc:title>
  <dc:creator>Russel</dc:creator>
  <cp:lastModifiedBy>Russel</cp:lastModifiedBy>
  <cp:revision>14</cp:revision>
  <dcterms:created xsi:type="dcterms:W3CDTF">2010-11-01T08:06:43Z</dcterms:created>
  <dcterms:modified xsi:type="dcterms:W3CDTF">2010-11-01T17:59:37Z</dcterms:modified>
</cp:coreProperties>
</file>